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3325" cy="10688638"/>
  <p:notesSz cx="10688638" cy="75533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2" d="100"/>
          <a:sy n="52" d="100"/>
        </p:scale>
        <p:origin x="19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99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4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-4.svg"/><Relationship Id="rId5" Type="http://schemas.openxmlformats.org/officeDocument/2006/relationships/image" Target="../media/image2.png"/><Relationship Id="rId4" Type="http://schemas.openxmlformats.org/officeDocument/2006/relationships/image" Target="../media/image-1-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-4.svg"/><Relationship Id="rId5" Type="http://schemas.openxmlformats.org/officeDocument/2006/relationships/image" Target="../media/image2.png"/><Relationship Id="rId4" Type="http://schemas.openxmlformats.org/officeDocument/2006/relationships/image" Target="../media/image-1-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7552944" cy="1068933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0192" y="2691854"/>
            <a:ext cx="3381335" cy="309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b="1" dirty="0" smtClean="0">
                <a:solidFill>
                  <a:srgbClr val="0018F9">
                    <a:alpha val="100000"/>
                  </a:srgbClr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</a:rPr>
              <a:t>ИНЖЕНЕР-ИСПЫТАТЕЛЬ</a:t>
            </a:r>
            <a:endParaRPr lang="en-US" b="1" dirty="0"/>
          </a:p>
        </p:txBody>
      </p:sp>
      <p:sp>
        <p:nvSpPr>
          <p:cNvPr id="4" name="Text 1"/>
          <p:cNvSpPr/>
          <p:nvPr/>
        </p:nvSpPr>
        <p:spPr>
          <a:xfrm>
            <a:off x="672783" y="3859333"/>
            <a:ext cx="6279531" cy="656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 smtClean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Электротехническое образование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Умение </a:t>
            </a: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читать электрические </a:t>
            </a: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схемы</a:t>
            </a:r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Уверенный пользователь </a:t>
            </a: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ПК</a:t>
            </a:r>
            <a:endParaRPr lang="en-US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72783" y="5538679"/>
            <a:ext cx="6279531" cy="568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Проведение испытаний электротехнической </a:t>
            </a:r>
            <a:r>
              <a:rPr lang="ru-RU" sz="1405" dirty="0" smtClean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продукции</a:t>
            </a:r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Оформление документации по </a:t>
            </a:r>
            <a:r>
              <a:rPr lang="ru-RU" sz="1405" dirty="0" smtClean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испытаниям</a:t>
            </a:r>
            <a:endParaRPr lang="en-US" sz="1405" dirty="0"/>
          </a:p>
        </p:txBody>
      </p:sp>
      <p:sp>
        <p:nvSpPr>
          <p:cNvPr id="6" name="Text 3"/>
          <p:cNvSpPr/>
          <p:nvPr/>
        </p:nvSpPr>
        <p:spPr>
          <a:xfrm>
            <a:off x="672782" y="6860596"/>
            <a:ext cx="6279531" cy="960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ДМС</a:t>
            </a:r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Доставка транспортом </a:t>
            </a: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компании</a:t>
            </a:r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Компенсация питания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Аренда жилья для иногородних</a:t>
            </a:r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Спортивные и развлекательные </a:t>
            </a: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мероприятия</a:t>
            </a:r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5" dirty="0"/>
          </a:p>
        </p:txBody>
      </p:sp>
      <p:sp>
        <p:nvSpPr>
          <p:cNvPr id="7" name="Text 4"/>
          <p:cNvSpPr/>
          <p:nvPr/>
        </p:nvSpPr>
        <p:spPr>
          <a:xfrm>
            <a:off x="507761" y="9216696"/>
            <a:ext cx="1269402" cy="355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16"/>
              </a:lnSpc>
              <a:buNone/>
            </a:pP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202706" y="9602753"/>
            <a:ext cx="3573766" cy="11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  <a:sym typeface="Montserrat Medium"/>
              </a:rPr>
              <a:t>КОНТАКТЫ</a:t>
            </a:r>
          </a:p>
          <a:p>
            <a:pPr lvl="0">
              <a:lnSpc>
                <a:spcPct val="80000"/>
              </a:lnSpc>
            </a:pPr>
            <a:endParaRPr lang="ru-RU" b="1" dirty="0">
              <a:solidFill>
                <a:schemeClr val="bg1"/>
              </a:solidFill>
              <a:latin typeface="Roboto Condensed SemiBold" pitchFamily="34" charset="0"/>
              <a:ea typeface="Roboto Condensed SemiBold" pitchFamily="34" charset="-122"/>
              <a:cs typeface="Roboto Condensed SemiBold" pitchFamily="34" charset="-120"/>
              <a:sym typeface="Montserrat Medium"/>
            </a:endParaRPr>
          </a:p>
          <a:p>
            <a:pPr lvl="0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  <a:sym typeface="Montserrat Medium"/>
              </a:rPr>
              <a:t>8</a:t>
            </a:r>
            <a:r>
              <a:rPr lang="en-US" b="1" dirty="0" smtClean="0">
                <a:solidFill>
                  <a:srgbClr val="0018F9">
                    <a:alpha val="100000"/>
                  </a:srgbClr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  <a:sym typeface="Montserrat Medium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  <a:sym typeface="Montserrat Medium"/>
              </a:rPr>
              <a:t>937 200 37 33 </a:t>
            </a:r>
            <a:endParaRPr lang="ru-RU" sz="1600" b="1" u="sng" dirty="0">
              <a:solidFill>
                <a:schemeClr val="bg1"/>
              </a:solidFill>
              <a:latin typeface="Roboto Condensed SemiBold" pitchFamily="34" charset="0"/>
              <a:ea typeface="Roboto Condensed SemiBold" pitchFamily="34" charset="-122"/>
              <a:cs typeface="Roboto Condensed SemiBold" pitchFamily="34" charset="-120"/>
              <a:sym typeface="Montserrat Medium"/>
            </a:endParaRPr>
          </a:p>
          <a:p>
            <a:pPr lvl="0">
              <a:lnSpc>
                <a:spcPct val="80000"/>
              </a:lnSpc>
            </a:pPr>
            <a:r>
              <a:rPr lang="en-US" sz="2000" b="1" u="sng" dirty="0" smtClean="0">
                <a:solidFill>
                  <a:schemeClr val="bg1"/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  <a:sym typeface="Montserrat Medium"/>
              </a:rPr>
              <a:t>career@electroshield.ru</a:t>
            </a:r>
            <a:endParaRPr lang="en-US" sz="2000" b="1" u="sng" dirty="0">
              <a:solidFill>
                <a:schemeClr val="bg1"/>
              </a:solidFill>
              <a:latin typeface="Roboto Condensed SemiBold" pitchFamily="34" charset="0"/>
              <a:ea typeface="Roboto Condensed SemiBold" pitchFamily="34" charset="-122"/>
              <a:cs typeface="Roboto Condensed SemiBold" pitchFamily="34" charset="-120"/>
              <a:sym typeface="Montserrat Medium"/>
            </a:endParaRPr>
          </a:p>
        </p:txBody>
      </p:sp>
      <p:pic>
        <p:nvPicPr>
          <p:cNvPr id="10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61088" y="7858312"/>
            <a:ext cx="5077609" cy="2831024"/>
          </a:xfrm>
          <a:prstGeom prst="rect">
            <a:avLst/>
          </a:prstGeom>
        </p:spPr>
      </p:pic>
      <p:pic>
        <p:nvPicPr>
          <p:cNvPr id="11" name="Image 2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40" y="329548"/>
            <a:ext cx="2950034" cy="4241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7552944" cy="1068933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0192" y="2691854"/>
            <a:ext cx="5082770" cy="14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b="1" dirty="0">
                <a:solidFill>
                  <a:srgbClr val="0018F9">
                    <a:alpha val="100000"/>
                  </a:srgbClr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</a:rPr>
              <a:t>Испытатель </a:t>
            </a:r>
            <a:r>
              <a:rPr lang="ru-RU" b="1" dirty="0" err="1">
                <a:solidFill>
                  <a:srgbClr val="0018F9">
                    <a:alpha val="100000"/>
                  </a:srgbClr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</a:rPr>
              <a:t>ЭМАиП</a:t>
            </a:r>
            <a:endParaRPr lang="en-US" b="1" dirty="0">
              <a:solidFill>
                <a:srgbClr val="0018F9">
                  <a:alpha val="100000"/>
                </a:srgbClr>
              </a:solidFill>
              <a:latin typeface="Roboto Condensed SemiBold" pitchFamily="34" charset="0"/>
              <a:ea typeface="Roboto Condensed SemiBold" pitchFamily="34" charset="-122"/>
              <a:cs typeface="Roboto Condensed SemiBold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72783" y="3859333"/>
            <a:ext cx="6279531" cy="656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 smtClean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Электротехническое образование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Умение </a:t>
            </a: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читать электрические </a:t>
            </a: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схемы</a:t>
            </a:r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Уверенный пользователь </a:t>
            </a: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ПК</a:t>
            </a:r>
            <a:endParaRPr lang="en-US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72783" y="5538679"/>
            <a:ext cx="6279531" cy="568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 err="1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Прозвон</a:t>
            </a: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цепей вторичной коммутации по монтажным схемам;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Контроль монтажа вторичных коммуникаций;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Работа с конструкторской документацией в ПК;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Занесение результатов контроля в ПК.</a:t>
            </a:r>
            <a:endParaRPr lang="en-US" sz="1405" dirty="0"/>
          </a:p>
        </p:txBody>
      </p:sp>
      <p:sp>
        <p:nvSpPr>
          <p:cNvPr id="6" name="Text 3"/>
          <p:cNvSpPr/>
          <p:nvPr/>
        </p:nvSpPr>
        <p:spPr>
          <a:xfrm>
            <a:off x="672782" y="6860596"/>
            <a:ext cx="6279531" cy="960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ДМС</a:t>
            </a:r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Доставка транспортом </a:t>
            </a: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компании</a:t>
            </a:r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Компенсация питания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Аренда жилья для иногородних</a:t>
            </a:r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Спортивные и развлекательные </a:t>
            </a:r>
            <a:r>
              <a:rPr lang="ru-RU" sz="1405" dirty="0">
                <a:solidFill>
                  <a:srgbClr val="000000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мероприятия</a:t>
            </a:r>
            <a:endParaRPr lang="ru-RU" sz="1405" dirty="0">
              <a:solidFill>
                <a:srgbClr val="000000">
                  <a:alpha val="100000"/>
                </a:srgbClr>
              </a:solidFill>
              <a:latin typeface="Roboto Medium" pitchFamily="34" charset="0"/>
              <a:ea typeface="Roboto Medium" pitchFamily="34" charset="-122"/>
              <a:cs typeface="Roboto Medium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5" dirty="0"/>
          </a:p>
        </p:txBody>
      </p:sp>
      <p:sp>
        <p:nvSpPr>
          <p:cNvPr id="7" name="Text 4"/>
          <p:cNvSpPr/>
          <p:nvPr/>
        </p:nvSpPr>
        <p:spPr>
          <a:xfrm>
            <a:off x="507761" y="9216696"/>
            <a:ext cx="1269402" cy="355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16"/>
              </a:lnSpc>
              <a:buNone/>
            </a:pP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202706" y="9602753"/>
            <a:ext cx="3573766" cy="11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  <a:sym typeface="Montserrat Medium"/>
              </a:rPr>
              <a:t>КОНТАКТЫ</a:t>
            </a:r>
          </a:p>
          <a:p>
            <a:pPr lvl="0">
              <a:lnSpc>
                <a:spcPct val="80000"/>
              </a:lnSpc>
            </a:pPr>
            <a:endParaRPr lang="ru-RU" b="1" dirty="0">
              <a:solidFill>
                <a:schemeClr val="bg1"/>
              </a:solidFill>
              <a:latin typeface="Roboto Condensed SemiBold" pitchFamily="34" charset="0"/>
              <a:ea typeface="Roboto Condensed SemiBold" pitchFamily="34" charset="-122"/>
              <a:cs typeface="Roboto Condensed SemiBold" pitchFamily="34" charset="-120"/>
              <a:sym typeface="Montserrat Medium"/>
            </a:endParaRPr>
          </a:p>
          <a:p>
            <a:pPr lvl="0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  <a:sym typeface="Montserrat Medium"/>
              </a:rPr>
              <a:t>8</a:t>
            </a:r>
            <a:r>
              <a:rPr lang="en-US" b="1" dirty="0" smtClean="0">
                <a:solidFill>
                  <a:srgbClr val="0018F9">
                    <a:alpha val="100000"/>
                  </a:srgbClr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  <a:sym typeface="Montserrat Medium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  <a:sym typeface="Montserrat Medium"/>
              </a:rPr>
              <a:t>937 200 37 33 </a:t>
            </a:r>
            <a:endParaRPr lang="ru-RU" sz="1600" b="1" u="sng" dirty="0">
              <a:solidFill>
                <a:schemeClr val="bg1"/>
              </a:solidFill>
              <a:latin typeface="Roboto Condensed SemiBold" pitchFamily="34" charset="0"/>
              <a:ea typeface="Roboto Condensed SemiBold" pitchFamily="34" charset="-122"/>
              <a:cs typeface="Roboto Condensed SemiBold" pitchFamily="34" charset="-120"/>
              <a:sym typeface="Montserrat Medium"/>
            </a:endParaRPr>
          </a:p>
          <a:p>
            <a:pPr lvl="0">
              <a:lnSpc>
                <a:spcPct val="80000"/>
              </a:lnSpc>
            </a:pPr>
            <a:r>
              <a:rPr lang="en-US" sz="2000" b="1" u="sng" dirty="0" smtClean="0">
                <a:solidFill>
                  <a:schemeClr val="bg1"/>
                </a:solidFill>
                <a:latin typeface="Roboto Condensed SemiBold" pitchFamily="34" charset="0"/>
                <a:ea typeface="Roboto Condensed SemiBold" pitchFamily="34" charset="-122"/>
                <a:cs typeface="Roboto Condensed SemiBold" pitchFamily="34" charset="-120"/>
                <a:sym typeface="Montserrat Medium"/>
              </a:rPr>
              <a:t>career@electroshield.ru</a:t>
            </a:r>
            <a:endParaRPr lang="en-US" sz="2000" b="1" u="sng" dirty="0">
              <a:solidFill>
                <a:schemeClr val="bg1"/>
              </a:solidFill>
              <a:latin typeface="Roboto Condensed SemiBold" pitchFamily="34" charset="0"/>
              <a:ea typeface="Roboto Condensed SemiBold" pitchFamily="34" charset="-122"/>
              <a:cs typeface="Roboto Condensed SemiBold" pitchFamily="34" charset="-120"/>
              <a:sym typeface="Montserrat Medium"/>
            </a:endParaRPr>
          </a:p>
        </p:txBody>
      </p:sp>
      <p:pic>
        <p:nvPicPr>
          <p:cNvPr id="10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61088" y="7858312"/>
            <a:ext cx="5077609" cy="2831024"/>
          </a:xfrm>
          <a:prstGeom prst="rect">
            <a:avLst/>
          </a:prstGeom>
        </p:spPr>
      </p:pic>
      <p:pic>
        <p:nvPicPr>
          <p:cNvPr id="11" name="Image 2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40" y="329548"/>
            <a:ext cx="2950034" cy="4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99</Words>
  <Application>Microsoft Office PowerPoint</Application>
  <PresentationFormat>Произвольный</PresentationFormat>
  <Paragraphs>36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Montserrat Medium</vt:lpstr>
      <vt:lpstr>Roboto Condensed SemiBold</vt:lpstr>
      <vt:lpstr>Roboto Medium</vt:lpstr>
      <vt:lpstr>Office Theme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Anastasiya Skorokhod</cp:lastModifiedBy>
  <cp:revision>6</cp:revision>
  <dcterms:created xsi:type="dcterms:W3CDTF">2025-04-22T05:24:03Z</dcterms:created>
  <dcterms:modified xsi:type="dcterms:W3CDTF">2025-06-16T12:36:12Z</dcterms:modified>
</cp:coreProperties>
</file>